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76" r:id="rId6"/>
    <p:sldId id="275" r:id="rId7"/>
    <p:sldId id="277" r:id="rId8"/>
    <p:sldId id="274" r:id="rId9"/>
    <p:sldId id="278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9" r:id="rId18"/>
    <p:sldId id="281" r:id="rId19"/>
    <p:sldId id="272" r:id="rId20"/>
    <p:sldId id="282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1F6B94-020B-B22C-071A-3D1B065C6AA0}" v="662" dt="2024-10-06T19:26:24.8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09/10/2024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Oncología y Citogenética | Werfen en España">
            <a:extLst>
              <a:ext uri="{FF2B5EF4-FFF2-40B4-BE49-F238E27FC236}">
                <a16:creationId xmlns:a16="http://schemas.microsoft.com/office/drawing/2014/main" id="{EE28257E-3A77-1C73-F883-92B0E881D1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25" b="5937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272D98-D67F-ED55-1FBA-6DAA71CE0F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393" y="734482"/>
            <a:ext cx="4588467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s-ES" sz="5400" b="1" dirty="0"/>
              <a:t>Anomalías cromosómicas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292D68D-1670-B5C2-F49B-505930178F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s-ES" sz="2000"/>
              <a:t>Sara Martín Junco</a:t>
            </a:r>
          </a:p>
          <a:p>
            <a:pPr algn="l"/>
            <a:r>
              <a:rPr lang="es-ES" sz="2000"/>
              <a:t>R3 Análisis Clínicos</a:t>
            </a:r>
          </a:p>
          <a:p>
            <a:pPr algn="l"/>
            <a:r>
              <a:rPr lang="es-ES" sz="2000"/>
              <a:t>Hospital  de Mérida</a:t>
            </a:r>
          </a:p>
        </p:txBody>
      </p:sp>
    </p:spTree>
    <p:extLst>
      <p:ext uri="{BB962C8B-B14F-4D97-AF65-F5344CB8AC3E}">
        <p14:creationId xmlns:p14="http://schemas.microsoft.com/office/powerpoint/2010/main" val="3537129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72A6A5-D109-B2C3-26D2-7BFDC7F93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Anomalías cromosómicas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A574532-9B4B-8C30-733D-E2CCF577F18B}"/>
              </a:ext>
            </a:extLst>
          </p:cNvPr>
          <p:cNvSpPr/>
          <p:nvPr/>
        </p:nvSpPr>
        <p:spPr>
          <a:xfrm>
            <a:off x="838720" y="1807402"/>
            <a:ext cx="5257639" cy="20508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Anomalías en el </a:t>
            </a:r>
            <a:r>
              <a:rPr lang="es-ES" b="1" dirty="0"/>
              <a:t>número </a:t>
            </a:r>
            <a:r>
              <a:rPr lang="es-ES" dirty="0"/>
              <a:t>de cromosomas. Algunos:</a:t>
            </a:r>
          </a:p>
          <a:p>
            <a:pPr algn="just"/>
            <a:endParaRPr lang="es-ES" dirty="0"/>
          </a:p>
          <a:p>
            <a:pPr marL="285750" indent="-285750" algn="just">
              <a:buFont typeface="Courier New"/>
              <a:buChar char="o"/>
            </a:pPr>
            <a:r>
              <a:rPr lang="es-ES" sz="1600" dirty="0"/>
              <a:t>Trisomía 21 (S. de Down), trisomía 13 ( s. de </a:t>
            </a:r>
            <a:r>
              <a:rPr lang="es-ES" sz="1600" err="1"/>
              <a:t>Patau</a:t>
            </a:r>
            <a:r>
              <a:rPr lang="es-ES" sz="1600" dirty="0"/>
              <a:t>), trisomía 18 (s. de Edwards), monosomía X (Turner), 47XXX (s. de triple X) y 47XXY (s. de Klinefelter).</a:t>
            </a:r>
          </a:p>
          <a:p>
            <a:pPr algn="just"/>
            <a:r>
              <a:rPr lang="es-ES" dirty="0"/>
              <a:t> 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C9C1E50-9ACD-540D-AB92-0939D8C79286}"/>
              </a:ext>
            </a:extLst>
          </p:cNvPr>
          <p:cNvSpPr/>
          <p:nvPr/>
        </p:nvSpPr>
        <p:spPr>
          <a:xfrm>
            <a:off x="5994590" y="3756934"/>
            <a:ext cx="5257639" cy="20508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Anomalías en la </a:t>
            </a:r>
            <a:r>
              <a:rPr lang="es-ES" b="1" dirty="0"/>
              <a:t>estructura </a:t>
            </a:r>
            <a:r>
              <a:rPr lang="es-ES" dirty="0"/>
              <a:t>de los cromosomas. Por rotura y reconstitución anómala. Algunos:</a:t>
            </a:r>
          </a:p>
          <a:p>
            <a:pPr algn="just"/>
            <a:endParaRPr lang="es-ES" dirty="0"/>
          </a:p>
          <a:p>
            <a:pPr marL="285750" indent="-285750" algn="just">
              <a:buFont typeface="Courier New"/>
              <a:buChar char="o"/>
            </a:pPr>
            <a:r>
              <a:rPr lang="es-ES" sz="1600" dirty="0"/>
              <a:t>Deleciones, duplicaciones, </a:t>
            </a:r>
            <a:r>
              <a:rPr lang="es-ES" sz="1600" dirty="0" err="1"/>
              <a:t>isocromosomas</a:t>
            </a:r>
            <a:r>
              <a:rPr lang="es-ES" sz="1600" dirty="0"/>
              <a:t>, inversiones, traslocaciones...</a:t>
            </a:r>
          </a:p>
          <a:p>
            <a:pPr algn="just"/>
            <a:r>
              <a:rPr lang="es-ES" dirty="0"/>
              <a:t> 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C931B11-638C-B228-7D42-FB81AEAF4648}"/>
              </a:ext>
            </a:extLst>
          </p:cNvPr>
          <p:cNvSpPr/>
          <p:nvPr/>
        </p:nvSpPr>
        <p:spPr>
          <a:xfrm>
            <a:off x="3708010" y="3185962"/>
            <a:ext cx="5116286" cy="13260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Pueden estar presentes en todas las células de una persona o en forma de mosaico</a:t>
            </a:r>
          </a:p>
        </p:txBody>
      </p:sp>
      <p:sp>
        <p:nvSpPr>
          <p:cNvPr id="8" name="Flecha: hacia arriba 7">
            <a:extLst>
              <a:ext uri="{FF2B5EF4-FFF2-40B4-BE49-F238E27FC236}">
                <a16:creationId xmlns:a16="http://schemas.microsoft.com/office/drawing/2014/main" id="{66FB7F37-74E5-66A6-F44B-EB325C9D46B7}"/>
              </a:ext>
            </a:extLst>
          </p:cNvPr>
          <p:cNvSpPr/>
          <p:nvPr/>
        </p:nvSpPr>
        <p:spPr>
          <a:xfrm rot="11400000">
            <a:off x="11113325" y="2216727"/>
            <a:ext cx="475012" cy="122711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DB0BBD5F-14AB-1D0F-2AC0-1A230D5250B9}"/>
              </a:ext>
            </a:extLst>
          </p:cNvPr>
          <p:cNvSpPr/>
          <p:nvPr/>
        </p:nvSpPr>
        <p:spPr>
          <a:xfrm rot="11400000">
            <a:off x="10509662" y="2216727"/>
            <a:ext cx="475012" cy="122711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: hacia arriba 9">
            <a:extLst>
              <a:ext uri="{FF2B5EF4-FFF2-40B4-BE49-F238E27FC236}">
                <a16:creationId xmlns:a16="http://schemas.microsoft.com/office/drawing/2014/main" id="{D8926427-588F-B9F2-23E3-108825C60B21}"/>
              </a:ext>
            </a:extLst>
          </p:cNvPr>
          <p:cNvSpPr/>
          <p:nvPr/>
        </p:nvSpPr>
        <p:spPr>
          <a:xfrm rot="11400000">
            <a:off x="9905999" y="2216726"/>
            <a:ext cx="475012" cy="122711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793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076168-5E3D-D37A-C1AA-6F10392F1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es el mosaicismo?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E68BAC-8963-7026-3C96-D344E3078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Presencia de dos o más estirpes celulares cromosómicamente diferentes.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Mosaicismo de la línea germinal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Mosaicismo placentario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Mosaicismo del feto</a:t>
            </a:r>
          </a:p>
        </p:txBody>
      </p:sp>
      <p:pic>
        <p:nvPicPr>
          <p:cNvPr id="4" name="Imagen 3" descr="Mosaicismo">
            <a:extLst>
              <a:ext uri="{FF2B5EF4-FFF2-40B4-BE49-F238E27FC236}">
                <a16:creationId xmlns:a16="http://schemas.microsoft.com/office/drawing/2014/main" id="{C65DEABE-A710-4200-E233-71A99964F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179" y="2905694"/>
            <a:ext cx="3821875" cy="305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41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5C3469-AA08-A483-16F1-2E768BAC4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Anomalías en la estructura de los cromosomas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28684D-AAA3-E6E5-F145-6DFD3F86F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3222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Reordenamientos desequilibrados: Algunas: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Deleción: pérdida de un segmento de un cromosoma. </a:t>
            </a:r>
            <a:r>
              <a:rPr lang="es-ES" err="1"/>
              <a:t>Monosómico</a:t>
            </a:r>
            <a:r>
              <a:rPr lang="es-ES" dirty="0"/>
              <a:t> para ese segmento. Las microdeleciones no se ven en cariotipo convencional.</a:t>
            </a:r>
          </a:p>
          <a:p>
            <a:pPr marL="457200" lvl="1" indent="0">
              <a:buNone/>
            </a:pPr>
            <a:endParaRPr lang="es-E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Duplicaciones: Por entrecruzamiento desigual o por segregación anormal en la meiosis en un portador de una traslocación o una inversión.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s-E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 err="1"/>
              <a:t>Isocromosomas</a:t>
            </a:r>
            <a:r>
              <a:rPr lang="es-ES" dirty="0"/>
              <a:t>: cromosomas que ha perdido el brazo corto y el otro se ha duplicado de forma especular</a:t>
            </a:r>
          </a:p>
        </p:txBody>
      </p:sp>
      <p:pic>
        <p:nvPicPr>
          <p:cNvPr id="5" name="Imagen 4" descr="Síndromes de deleción y duplicación - NIPT by GenePlanet">
            <a:extLst>
              <a:ext uri="{FF2B5EF4-FFF2-40B4-BE49-F238E27FC236}">
                <a16:creationId xmlns:a16="http://schemas.microsoft.com/office/drawing/2014/main" id="{14B122E2-D526-25AA-B5A8-4FF512260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1517" y="1578800"/>
            <a:ext cx="2386940" cy="1335232"/>
          </a:xfrm>
          <a:prstGeom prst="rect">
            <a:avLst/>
          </a:prstGeom>
        </p:spPr>
      </p:pic>
      <p:pic>
        <p:nvPicPr>
          <p:cNvPr id="6" name="Imagen 5" descr="Síndromes de deleción y duplicación - NIPT by GenePlanet">
            <a:extLst>
              <a:ext uri="{FF2B5EF4-FFF2-40B4-BE49-F238E27FC236}">
                <a16:creationId xmlns:a16="http://schemas.microsoft.com/office/drawing/2014/main" id="{3317223B-386D-0C18-A998-B6332FB73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6114" y="2972978"/>
            <a:ext cx="1506187" cy="1634460"/>
          </a:xfrm>
          <a:prstGeom prst="rect">
            <a:avLst/>
          </a:prstGeom>
        </p:spPr>
      </p:pic>
      <p:pic>
        <p:nvPicPr>
          <p:cNvPr id="7" name="Imagen 6" descr="Isocromosoma - Viquipèdia, l'enciclopèdia lliure">
            <a:extLst>
              <a:ext uri="{FF2B5EF4-FFF2-40B4-BE49-F238E27FC236}">
                <a16:creationId xmlns:a16="http://schemas.microsoft.com/office/drawing/2014/main" id="{8C15D75F-1E28-F499-1D5D-83262D050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7535" y="4748087"/>
            <a:ext cx="1641888" cy="187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6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94333D-1EFD-6B4B-B06B-10D5319FD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53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Reordenamientos equilibrados: todo el material genético organizado de forma diferente.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Inversiones: un cromosoma sufre dos roturas y vuelve a reconstituirse con el segmento entre las dos roturas invertido. Equilibrado. Descendencia!!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Traslocaciones: intercambio de segmentos de cromosomas. Generalmente no homólogos.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s-ES" dirty="0"/>
              <a:t>Recíprocas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s-ES" dirty="0" err="1"/>
              <a:t>Robertsonianas</a:t>
            </a:r>
          </a:p>
        </p:txBody>
      </p:sp>
    </p:spTree>
    <p:extLst>
      <p:ext uri="{BB962C8B-B14F-4D97-AF65-F5344CB8AC3E}">
        <p14:creationId xmlns:p14="http://schemas.microsoft.com/office/powerpoint/2010/main" val="3117138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F5367C-9CC8-DD17-F9BC-BEE395DB5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Traslocaciones recíprocas</a:t>
            </a:r>
          </a:p>
        </p:txBody>
      </p:sp>
      <p:pic>
        <p:nvPicPr>
          <p:cNvPr id="4" name="Marcador de contenido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267B42A5-0800-160E-128A-1C9A8B597C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650" t="24318" r="18438" b="23864"/>
          <a:stretch/>
        </p:blipFill>
        <p:spPr>
          <a:xfrm>
            <a:off x="486431" y="1716767"/>
            <a:ext cx="6475409" cy="3808477"/>
          </a:xfr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960ED25-27FF-1838-AA5B-A6373EBFF56E}"/>
              </a:ext>
            </a:extLst>
          </p:cNvPr>
          <p:cNvSpPr/>
          <p:nvPr/>
        </p:nvSpPr>
        <p:spPr>
          <a:xfrm>
            <a:off x="7217983" y="1718686"/>
            <a:ext cx="4859233" cy="11004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Consecuencia de que dos cromosomas no homólogos se rompan e intercambien segmentos. Dotación genética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3538073-3637-7CCF-F756-5E3520AF48A4}"/>
              </a:ext>
            </a:extLst>
          </p:cNvPr>
          <p:cNvSpPr/>
          <p:nvPr/>
        </p:nvSpPr>
        <p:spPr>
          <a:xfrm>
            <a:off x="7217983" y="3104140"/>
            <a:ext cx="4859233" cy="24067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>
                <a:ea typeface="+mn-lt"/>
                <a:cs typeface="+mn-lt"/>
              </a:rPr>
              <a:t>Por lo general, no presentan características clínicas, pero riesgo de: </a:t>
            </a:r>
          </a:p>
          <a:p>
            <a:pPr marL="285750" indent="-285750" algn="just">
              <a:buFont typeface="Arial"/>
              <a:buChar char="•"/>
            </a:pPr>
            <a:r>
              <a:rPr lang="es-ES" dirty="0">
                <a:ea typeface="+mn-lt"/>
                <a:cs typeface="+mn-lt"/>
              </a:rPr>
              <a:t>Infertilidad</a:t>
            </a:r>
          </a:p>
          <a:p>
            <a:pPr marL="285750" indent="-285750" algn="just">
              <a:buFont typeface="Arial"/>
              <a:buChar char="•"/>
            </a:pPr>
            <a:r>
              <a:rPr lang="es-ES" dirty="0">
                <a:ea typeface="+mn-lt"/>
                <a:cs typeface="+mn-lt"/>
              </a:rPr>
              <a:t>Pérdida del embarazo recurrente</a:t>
            </a:r>
          </a:p>
          <a:p>
            <a:pPr marL="285750" indent="-285750" algn="just">
              <a:buFont typeface="Arial"/>
              <a:buChar char="•"/>
            </a:pPr>
            <a:r>
              <a:rPr lang="es-ES" dirty="0"/>
              <a:t>Producen gametos desequilibrados y progenie anormal</a:t>
            </a:r>
          </a:p>
          <a:p>
            <a:pPr marL="285750" indent="-285750" algn="just">
              <a:buFont typeface="Arial"/>
              <a:buChar char="•"/>
            </a:pPr>
            <a:r>
              <a:rPr lang="es-ES" dirty="0"/>
              <a:t>En caso de producir clínica: retraso mental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184E11-89E2-301E-A362-7C98F5EC1344}"/>
              </a:ext>
            </a:extLst>
          </p:cNvPr>
          <p:cNvSpPr txBox="1"/>
          <p:nvPr/>
        </p:nvSpPr>
        <p:spPr>
          <a:xfrm>
            <a:off x="2682240" y="5527040"/>
            <a:ext cx="25298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46 cromosomas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EDE311E-9C17-2092-1801-E7904133D2F6}"/>
              </a:ext>
            </a:extLst>
          </p:cNvPr>
          <p:cNvSpPr txBox="1"/>
          <p:nvPr/>
        </p:nvSpPr>
        <p:spPr>
          <a:xfrm>
            <a:off x="2956559" y="1869440"/>
            <a:ext cx="139192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dirty="0"/>
              <a:t>Entre 3 y 11</a:t>
            </a:r>
          </a:p>
        </p:txBody>
      </p:sp>
    </p:spTree>
    <p:extLst>
      <p:ext uri="{BB962C8B-B14F-4D97-AF65-F5344CB8AC3E}">
        <p14:creationId xmlns:p14="http://schemas.microsoft.com/office/powerpoint/2010/main" val="2403057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86808B-D3EA-11DC-ADE0-84A14503E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Traslocaciones </a:t>
            </a:r>
            <a:r>
              <a:rPr lang="es-ES" dirty="0" err="1"/>
              <a:t>robertsonianas</a:t>
            </a:r>
          </a:p>
        </p:txBody>
      </p:sp>
      <p:pic>
        <p:nvPicPr>
          <p:cNvPr id="4" name="Marcador de contenido 3" descr="Interfaz de usuario gráfica, Escala de tiempo&#10;&#10;Descripción generada automáticamente">
            <a:extLst>
              <a:ext uri="{FF2B5EF4-FFF2-40B4-BE49-F238E27FC236}">
                <a16:creationId xmlns:a16="http://schemas.microsoft.com/office/drawing/2014/main" id="{D362D7E4-65AD-E427-223F-0294E42704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727" t="24780" r="18182" b="22141"/>
          <a:stretch/>
        </p:blipFill>
        <p:spPr>
          <a:xfrm>
            <a:off x="684353" y="1716767"/>
            <a:ext cx="6238598" cy="3799517"/>
          </a:xfr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D91A211-2BCE-573D-9E39-0146A02AE60B}"/>
              </a:ext>
            </a:extLst>
          </p:cNvPr>
          <p:cNvSpPr/>
          <p:nvPr/>
        </p:nvSpPr>
        <p:spPr>
          <a:xfrm>
            <a:off x="7237775" y="1896816"/>
            <a:ext cx="4859233" cy="13280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Implica a los cromosomas acrocéntricos que se fusionan cerca de sus regiones </a:t>
            </a:r>
            <a:r>
              <a:rPr lang="es-ES" dirty="0" err="1"/>
              <a:t>centroméricas</a:t>
            </a:r>
            <a:r>
              <a:rPr lang="es-ES" dirty="0"/>
              <a:t> y pierden los brazos cortos(13, 14, 15, 21 y 22)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E70F885-F7D4-4E82-3452-A79EDD738D46}"/>
              </a:ext>
            </a:extLst>
          </p:cNvPr>
          <p:cNvSpPr/>
          <p:nvPr/>
        </p:nvSpPr>
        <p:spPr>
          <a:xfrm>
            <a:off x="7237775" y="3430712"/>
            <a:ext cx="4859233" cy="13280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La pérdida del brazo corto no es perjudicial , el riesgo es para la descendencia. Especialmente si afecta al CR21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5569E22-C1E8-D2C0-B4BD-290F05AAA71D}"/>
              </a:ext>
            </a:extLst>
          </p:cNvPr>
          <p:cNvSpPr/>
          <p:nvPr/>
        </p:nvSpPr>
        <p:spPr>
          <a:xfrm>
            <a:off x="7237774" y="4934919"/>
            <a:ext cx="4859233" cy="58588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Las más frecuentes: 13q14q y 14q21q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12B8B81-2B44-2EB5-7D4C-12A57B7078A5}"/>
              </a:ext>
            </a:extLst>
          </p:cNvPr>
          <p:cNvSpPr txBox="1"/>
          <p:nvPr/>
        </p:nvSpPr>
        <p:spPr>
          <a:xfrm>
            <a:off x="1452880" y="5516880"/>
            <a:ext cx="87376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500" dirty="0"/>
              <a:t>46 CR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9816897-11A5-F4BF-2BDE-EF1AC1B94816}"/>
              </a:ext>
            </a:extLst>
          </p:cNvPr>
          <p:cNvSpPr txBox="1"/>
          <p:nvPr/>
        </p:nvSpPr>
        <p:spPr>
          <a:xfrm>
            <a:off x="2082800" y="5516880"/>
            <a:ext cx="87376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500" dirty="0"/>
              <a:t>45 CR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BB7923A-EDED-F813-CE01-EE3AD50BF095}"/>
              </a:ext>
            </a:extLst>
          </p:cNvPr>
          <p:cNvSpPr txBox="1"/>
          <p:nvPr/>
        </p:nvSpPr>
        <p:spPr>
          <a:xfrm>
            <a:off x="2753360" y="4094480"/>
            <a:ext cx="75184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500" dirty="0"/>
              <a:t>46 CR, +21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971C714-93BF-4250-40E6-94C176CC04A3}"/>
              </a:ext>
            </a:extLst>
          </p:cNvPr>
          <p:cNvSpPr txBox="1"/>
          <p:nvPr/>
        </p:nvSpPr>
        <p:spPr>
          <a:xfrm>
            <a:off x="3367178" y="5516880"/>
            <a:ext cx="11961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/>
              <a:t>45 CR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C3EBC31-3A9E-B6C1-BDC1-54F577177544}"/>
              </a:ext>
            </a:extLst>
          </p:cNvPr>
          <p:cNvSpPr txBox="1"/>
          <p:nvPr/>
        </p:nvSpPr>
        <p:spPr>
          <a:xfrm>
            <a:off x="4704378" y="5516284"/>
            <a:ext cx="11961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dirty="0"/>
              <a:t>45 CR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BF9D3B4-A4B7-85D4-A5E6-E69EEFE3E11D}"/>
              </a:ext>
            </a:extLst>
          </p:cNvPr>
          <p:cNvSpPr txBox="1"/>
          <p:nvPr/>
        </p:nvSpPr>
        <p:spPr>
          <a:xfrm>
            <a:off x="2956559" y="1869440"/>
            <a:ext cx="139192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000" dirty="0"/>
              <a:t>Entre 14 y 21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1F400C8-B976-4608-3E67-746F028B1124}"/>
              </a:ext>
            </a:extLst>
          </p:cNvPr>
          <p:cNvSpPr txBox="1"/>
          <p:nvPr/>
        </p:nvSpPr>
        <p:spPr>
          <a:xfrm>
            <a:off x="3972559" y="4056993"/>
            <a:ext cx="75184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500" dirty="0"/>
              <a:t>46 CR, +14</a:t>
            </a:r>
          </a:p>
        </p:txBody>
      </p:sp>
    </p:spTree>
    <p:extLst>
      <p:ext uri="{BB962C8B-B14F-4D97-AF65-F5344CB8AC3E}">
        <p14:creationId xmlns:p14="http://schemas.microsoft.com/office/powerpoint/2010/main" val="3748974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300BC9-4FE2-A08D-54C6-8B238A405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482"/>
            <a:ext cx="10515600" cy="1325563"/>
          </a:xfrm>
        </p:spPr>
        <p:txBody>
          <a:bodyPr/>
          <a:lstStyle/>
          <a:p>
            <a:r>
              <a:rPr lang="es-ES" dirty="0"/>
              <a:t>Impronta genómica y disomía </a:t>
            </a:r>
            <a:r>
              <a:rPr lang="es-ES" dirty="0" err="1"/>
              <a:t>uniparental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C52483-5415-F9BD-9B52-E624358BE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5141434"/>
            <a:ext cx="7624313" cy="157908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s-ES" dirty="0"/>
              <a:t>Impronta genómica: Se produce la desaparición de un cromosoma, se duplica el alelo recesivo, y, por tanto, tan solo hay esa expresión fenotípica. Se manifiestan enfermedades recesivas teniendo únicamente un alelo.</a:t>
            </a:r>
          </a:p>
        </p:txBody>
      </p:sp>
      <p:pic>
        <p:nvPicPr>
          <p:cNvPr id="4" name="Imagen 3" descr="Fundación Instituto Roche - Glosario de genética - Disomía uniparental">
            <a:extLst>
              <a:ext uri="{FF2B5EF4-FFF2-40B4-BE49-F238E27FC236}">
                <a16:creationId xmlns:a16="http://schemas.microsoft.com/office/drawing/2014/main" id="{CB63361B-61F0-AA57-187B-58016FF88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4" y="1392471"/>
            <a:ext cx="5396751" cy="3510814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2303C92-673E-88B3-17DD-F9B8CDF1B10D}"/>
              </a:ext>
            </a:extLst>
          </p:cNvPr>
          <p:cNvSpPr/>
          <p:nvPr/>
        </p:nvSpPr>
        <p:spPr>
          <a:xfrm>
            <a:off x="2677124" y="1836379"/>
            <a:ext cx="2810492" cy="247387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Disomía </a:t>
            </a:r>
            <a:r>
              <a:rPr lang="es-ES" dirty="0" err="1"/>
              <a:t>uniparental</a:t>
            </a:r>
            <a:r>
              <a:rPr lang="es-ES" dirty="0"/>
              <a:t>: Presencia de dos cromosomas que provienen de un solo progenitor.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B2D3493-C74A-BD52-8337-DFF8E1402948}"/>
              </a:ext>
            </a:extLst>
          </p:cNvPr>
          <p:cNvSpPr/>
          <p:nvPr/>
        </p:nvSpPr>
        <p:spPr>
          <a:xfrm>
            <a:off x="8403850" y="5426014"/>
            <a:ext cx="2527257" cy="114731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Algunos ejemplos: cromosoma 15, cromosoma 11 y cromosoma 7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970A1B07-1DDE-39DD-9F79-AA6358D99B9D}"/>
              </a:ext>
            </a:extLst>
          </p:cNvPr>
          <p:cNvCxnSpPr/>
          <p:nvPr/>
        </p:nvCxnSpPr>
        <p:spPr>
          <a:xfrm>
            <a:off x="7211683" y="5930976"/>
            <a:ext cx="108692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0C5DE50-110B-34E7-5767-E707F9DD051A}"/>
              </a:ext>
            </a:extLst>
          </p:cNvPr>
          <p:cNvSpPr txBox="1"/>
          <p:nvPr/>
        </p:nvSpPr>
        <p:spPr>
          <a:xfrm>
            <a:off x="3855924" y="3841546"/>
            <a:ext cx="3355759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La disomía </a:t>
            </a:r>
            <a:r>
              <a:rPr lang="es-ES" dirty="0" err="1"/>
              <a:t>uniparental</a:t>
            </a:r>
            <a:r>
              <a:rPr lang="es-ES" dirty="0"/>
              <a:t> aparece en muchos cromosomas, pero las alteraciones clínicas se han mostrado en aquellos genes con impronta</a:t>
            </a:r>
          </a:p>
        </p:txBody>
      </p:sp>
    </p:spTree>
    <p:extLst>
      <p:ext uri="{BB962C8B-B14F-4D97-AF65-F5344CB8AC3E}">
        <p14:creationId xmlns:p14="http://schemas.microsoft.com/office/powerpoint/2010/main" val="258641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8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8317D4-07C2-6974-A344-005BD06AE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 clínico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B2CC5F-55F1-0063-9285-B9A472838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172" y="1825625"/>
            <a:ext cx="7667627" cy="4351338"/>
          </a:xfrm>
        </p:spPr>
        <p:txBody>
          <a:bodyPr/>
          <a:lstStyle/>
          <a:p>
            <a:r>
              <a:rPr lang="es-ES" dirty="0"/>
              <a:t>Acude a consulta por abortos de repetición</a:t>
            </a:r>
          </a:p>
          <a:p>
            <a:r>
              <a:rPr lang="es-ES" dirty="0"/>
              <a:t>Antecedentes: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Madre: 47XXX (</a:t>
            </a:r>
            <a:r>
              <a:rPr lang="es-ES" dirty="0" err="1"/>
              <a:t>triploidía</a:t>
            </a:r>
            <a:r>
              <a:rPr lang="es-ES" dirty="0"/>
              <a:t>) + traslocación </a:t>
            </a:r>
            <a:r>
              <a:rPr lang="es-ES" dirty="0" err="1"/>
              <a:t>robertsoniana</a:t>
            </a:r>
            <a:r>
              <a:rPr lang="es-ES" dirty="0"/>
              <a:t> 15-Y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Tío rama materna: 46XY + traslocación </a:t>
            </a:r>
            <a:r>
              <a:rPr lang="es-ES" dirty="0" err="1"/>
              <a:t>robertsoniana</a:t>
            </a:r>
            <a:r>
              <a:rPr lang="es-ES" dirty="0"/>
              <a:t> 15-Y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Ella: 46XX + traslocación </a:t>
            </a:r>
            <a:r>
              <a:rPr lang="es-ES" dirty="0" err="1"/>
              <a:t>robertsoniana</a:t>
            </a:r>
            <a:r>
              <a:rPr lang="es-ES" dirty="0"/>
              <a:t> 15-Y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Hermano de paciente: 46XY + traslocación </a:t>
            </a:r>
            <a:r>
              <a:rPr lang="es-ES" dirty="0" err="1"/>
              <a:t>robertsoniana</a:t>
            </a:r>
            <a:r>
              <a:rPr lang="es-ES" dirty="0"/>
              <a:t> 15-Y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s-ES" dirty="0"/>
          </a:p>
        </p:txBody>
      </p:sp>
      <p:pic>
        <p:nvPicPr>
          <p:cNvPr id="1026" name="Picture 2" descr="Mujer joven 30 años: Más de 272 ilustraciones y dibujos de stock con  licencia libres de regalías | Shutterstock">
            <a:extLst>
              <a:ext uri="{FF2B5EF4-FFF2-40B4-BE49-F238E27FC236}">
                <a16:creationId xmlns:a16="http://schemas.microsoft.com/office/drawing/2014/main" id="{7DD22B00-1AB2-5EDB-809C-83910A488E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9"/>
          <a:stretch/>
        </p:blipFill>
        <p:spPr bwMode="auto">
          <a:xfrm>
            <a:off x="838200" y="1768475"/>
            <a:ext cx="2305050" cy="249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AA30AC1-85CE-9F68-7206-6EF172EA60E9}"/>
              </a:ext>
            </a:extLst>
          </p:cNvPr>
          <p:cNvSpPr txBox="1"/>
          <p:nvPr/>
        </p:nvSpPr>
        <p:spPr>
          <a:xfrm>
            <a:off x="1638299" y="4160321"/>
            <a:ext cx="1247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32 años</a:t>
            </a:r>
          </a:p>
        </p:txBody>
      </p:sp>
    </p:spTree>
    <p:extLst>
      <p:ext uri="{BB962C8B-B14F-4D97-AF65-F5344CB8AC3E}">
        <p14:creationId xmlns:p14="http://schemas.microsoft.com/office/powerpoint/2010/main" val="2341858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67ED94-BF5D-FF8A-6A60-21DC9A5D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¿Traslocación </a:t>
            </a:r>
            <a:r>
              <a:rPr lang="es-ES" dirty="0" err="1"/>
              <a:t>robertsoniana</a:t>
            </a:r>
            <a:r>
              <a:rPr lang="es-ES" dirty="0"/>
              <a:t> 15-Y?</a:t>
            </a:r>
          </a:p>
        </p:txBody>
      </p:sp>
      <p:pic>
        <p:nvPicPr>
          <p:cNvPr id="3" name="Marcador de contenido 3" descr="Interfaz de usuario gráfica, Escala de tiempo&#10;&#10;Descripción generada automáticamente">
            <a:extLst>
              <a:ext uri="{FF2B5EF4-FFF2-40B4-BE49-F238E27FC236}">
                <a16:creationId xmlns:a16="http://schemas.microsoft.com/office/drawing/2014/main" id="{26B7433E-5B35-B283-504D-C400FAB58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727" t="24780" r="18182" b="22141"/>
          <a:stretch/>
        </p:blipFill>
        <p:spPr>
          <a:xfrm>
            <a:off x="2976701" y="1837537"/>
            <a:ext cx="6238598" cy="3799517"/>
          </a:xfr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DF81E4E4-CB21-ACE7-BD7C-8F6E4111D718}"/>
              </a:ext>
            </a:extLst>
          </p:cNvPr>
          <p:cNvSpPr/>
          <p:nvPr/>
        </p:nvSpPr>
        <p:spPr>
          <a:xfrm>
            <a:off x="4339087" y="4369171"/>
            <a:ext cx="776377" cy="1414732"/>
          </a:xfrm>
          <a:prstGeom prst="ellipse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8426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4A0594-BCBD-4FEC-3EFE-91D66AB10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175" y="1449237"/>
            <a:ext cx="10703625" cy="472772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s-ES" dirty="0"/>
              <a:t>Entre las pruebas pedidas está: cariotipo, FISH  y ARRAY</a:t>
            </a:r>
          </a:p>
          <a:p>
            <a:r>
              <a:rPr lang="es-ES" dirty="0"/>
              <a:t>Se analizan las metafases y los resultados obtenidos son: 46 XX + traslocación </a:t>
            </a:r>
            <a:r>
              <a:rPr lang="es-ES" dirty="0" err="1"/>
              <a:t>robertsoniana</a:t>
            </a:r>
            <a:r>
              <a:rPr lang="es-ES" dirty="0"/>
              <a:t> 15 Y (heterocromatina)</a:t>
            </a:r>
          </a:p>
          <a:p>
            <a:r>
              <a:rPr lang="es-ES" dirty="0"/>
              <a:t>Dotación genética equilibrada porque no contiene genes del cromosoma Y</a:t>
            </a:r>
          </a:p>
          <a:p>
            <a:r>
              <a:rPr lang="es-ES" dirty="0"/>
              <a:t>En una fecundación, a la hora del intercambio genético, al tener una traslocación puede haber pérdidas de material genético que pueda explicar los abortos de repetición</a:t>
            </a:r>
          </a:p>
          <a:p>
            <a:r>
              <a:rPr lang="es-ES" dirty="0"/>
              <a:t>El cromosoma 15 es un cromosoma con impronta genómica, y aunque el riesgo sea bajo, puede presentar disomía </a:t>
            </a:r>
            <a:r>
              <a:rPr lang="es-ES" dirty="0" err="1"/>
              <a:t>uniparental</a:t>
            </a:r>
            <a:endParaRPr lang="es-ES" dirty="0"/>
          </a:p>
          <a:p>
            <a:r>
              <a:rPr lang="es-ES" dirty="0"/>
              <a:t>Debe haber un </a:t>
            </a:r>
            <a:r>
              <a:rPr lang="es-ES" u="sng" dirty="0"/>
              <a:t>estudio preimplantacional o un estudio prenatal </a:t>
            </a:r>
            <a:r>
              <a:rPr lang="es-ES" dirty="0"/>
              <a:t>en un futuro embarazo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71E19E-8C7A-C7F3-B349-693A3977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Pruebas y resultados</a:t>
            </a:r>
          </a:p>
        </p:txBody>
      </p:sp>
    </p:spTree>
    <p:extLst>
      <p:ext uri="{BB962C8B-B14F-4D97-AF65-F5344CB8AC3E}">
        <p14:creationId xmlns:p14="http://schemas.microsoft.com/office/powerpoint/2010/main" val="534930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1AA767-899C-6279-7065-784260576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Introducción</a:t>
            </a:r>
          </a:p>
        </p:txBody>
      </p:sp>
      <p:pic>
        <p:nvPicPr>
          <p:cNvPr id="4" name="Marcador de contenido 3" descr="Persona - Iconos gratis de usuario">
            <a:extLst>
              <a:ext uri="{FF2B5EF4-FFF2-40B4-BE49-F238E27FC236}">
                <a16:creationId xmlns:a16="http://schemas.microsoft.com/office/drawing/2014/main" id="{B84596CA-02B0-6963-25D8-DB55EA0B2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484" y="1691154"/>
            <a:ext cx="4351338" cy="4351338"/>
          </a:xfrm>
        </p:spPr>
      </p:pic>
      <p:pic>
        <p:nvPicPr>
          <p:cNvPr id="5" name="Imagen 4" descr="Estructura Interna De Una Célula Animal Renderizado 3d Vista En Sección  Foto de stock y más banco de imágenes de Célula - iStock">
            <a:extLst>
              <a:ext uri="{FF2B5EF4-FFF2-40B4-BE49-F238E27FC236}">
                <a16:creationId xmlns:a16="http://schemas.microsoft.com/office/drawing/2014/main" id="{90F0E49E-9137-B99B-02C5-0F156B0C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841" b="1015"/>
          <a:stretch/>
        </p:blipFill>
        <p:spPr>
          <a:xfrm>
            <a:off x="4329594" y="1796437"/>
            <a:ext cx="2538548" cy="1750078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5C96EAF4-6214-CBA2-BEA6-E8D6CCDF68D4}"/>
              </a:ext>
            </a:extLst>
          </p:cNvPr>
          <p:cNvCxnSpPr/>
          <p:nvPr/>
        </p:nvCxnSpPr>
        <p:spPr>
          <a:xfrm flipV="1">
            <a:off x="3576918" y="3151095"/>
            <a:ext cx="1407458" cy="430305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ABD8027E-AE5A-F421-6101-CBB676CE71F8}"/>
              </a:ext>
            </a:extLst>
          </p:cNvPr>
          <p:cNvCxnSpPr>
            <a:cxnSpLocks/>
          </p:cNvCxnSpPr>
          <p:nvPr/>
        </p:nvCxnSpPr>
        <p:spPr>
          <a:xfrm flipV="1">
            <a:off x="3756212" y="3160059"/>
            <a:ext cx="1219200" cy="8426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n 7" descr="Qué son los cromosomas?">
            <a:extLst>
              <a:ext uri="{FF2B5EF4-FFF2-40B4-BE49-F238E27FC236}">
                <a16:creationId xmlns:a16="http://schemas.microsoft.com/office/drawing/2014/main" id="{1CD24063-6F3C-A09E-F6DB-8731255F2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868047"/>
            <a:ext cx="5127811" cy="2232660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37FA3B1-7B69-F981-3086-BF026B399877}"/>
              </a:ext>
            </a:extLst>
          </p:cNvPr>
          <p:cNvCxnSpPr>
            <a:cxnSpLocks/>
          </p:cNvCxnSpPr>
          <p:nvPr/>
        </p:nvCxnSpPr>
        <p:spPr>
          <a:xfrm>
            <a:off x="6284259" y="3160059"/>
            <a:ext cx="537882" cy="959223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D31CB38B-33EF-0CAD-798D-5A16FBB89860}"/>
              </a:ext>
            </a:extLst>
          </p:cNvPr>
          <p:cNvCxnSpPr>
            <a:cxnSpLocks/>
          </p:cNvCxnSpPr>
          <p:nvPr/>
        </p:nvCxnSpPr>
        <p:spPr>
          <a:xfrm>
            <a:off x="5898775" y="3411070"/>
            <a:ext cx="932329" cy="690281"/>
          </a:xfrm>
          <a:prstGeom prst="straightConnector1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B2626A1-CEE7-C120-EC6C-675F83B92275}"/>
              </a:ext>
            </a:extLst>
          </p:cNvPr>
          <p:cNvSpPr/>
          <p:nvPr/>
        </p:nvSpPr>
        <p:spPr>
          <a:xfrm>
            <a:off x="7102954" y="1025610"/>
            <a:ext cx="4644081" cy="17638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/>
              <a:t>Cultivo de sangre periférica: leucocitos</a:t>
            </a:r>
          </a:p>
          <a:p>
            <a:pPr algn="just"/>
            <a:r>
              <a:rPr lang="es-ES" dirty="0"/>
              <a:t>Detección en metafase</a:t>
            </a:r>
          </a:p>
          <a:p>
            <a:pPr algn="just"/>
            <a:r>
              <a:rPr lang="es-ES" dirty="0"/>
              <a:t>Choque hipotónico</a:t>
            </a:r>
          </a:p>
          <a:p>
            <a:pPr algn="just"/>
            <a:r>
              <a:rPr lang="es-ES" dirty="0"/>
              <a:t>Extensión y tinción de los cromosomas: bandas G</a:t>
            </a:r>
          </a:p>
        </p:txBody>
      </p:sp>
    </p:spTree>
    <p:extLst>
      <p:ext uri="{BB962C8B-B14F-4D97-AF65-F5344CB8AC3E}">
        <p14:creationId xmlns:p14="http://schemas.microsoft.com/office/powerpoint/2010/main" val="292068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ágenes de “Gracias por su atención” | FrasesHoy.org">
            <a:extLst>
              <a:ext uri="{FF2B5EF4-FFF2-40B4-BE49-F238E27FC236}">
                <a16:creationId xmlns:a16="http://schemas.microsoft.com/office/drawing/2014/main" id="{DC1BE10E-74D7-2454-C213-089578153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313" y="212712"/>
            <a:ext cx="6849373" cy="643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349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Diagrama&#10;&#10;Descripción generada automáticamente">
            <a:extLst>
              <a:ext uri="{FF2B5EF4-FFF2-40B4-BE49-F238E27FC236}">
                <a16:creationId xmlns:a16="http://schemas.microsoft.com/office/drawing/2014/main" id="{BE7A0ECF-0B01-20CE-F6F5-290ABADA87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7280" y="525742"/>
            <a:ext cx="7648875" cy="5991879"/>
          </a:xfrm>
        </p:spPr>
      </p:pic>
      <p:pic>
        <p:nvPicPr>
          <p:cNvPr id="6" name="Imagen 5" descr="Qué es el cariotipo de líneas celulares? - Ambar Lab">
            <a:extLst>
              <a:ext uri="{FF2B5EF4-FFF2-40B4-BE49-F238E27FC236}">
                <a16:creationId xmlns:a16="http://schemas.microsoft.com/office/drawing/2014/main" id="{B3A9FD36-1D3B-4AB5-2FA4-D5ACB2363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71" y="-136"/>
            <a:ext cx="2743199" cy="2519354"/>
          </a:xfrm>
          <a:prstGeom prst="rect">
            <a:avLst/>
          </a:prstGeom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4607E9EE-C5C3-4D00-FF79-5760D1691BA9}"/>
              </a:ext>
            </a:extLst>
          </p:cNvPr>
          <p:cNvCxnSpPr/>
          <p:nvPr/>
        </p:nvCxnSpPr>
        <p:spPr>
          <a:xfrm>
            <a:off x="3083858" y="1573306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382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AB6399-BB7C-FA52-266F-713AB0A79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3578"/>
            <a:ext cx="10515600" cy="45933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Tenemos 23 pares de cromosomas, es decir, 46 cromosomas;</a:t>
            </a:r>
            <a:endParaRPr lang="en-US" dirty="0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s-ES" dirty="0"/>
              <a:t>Una copia de cada cromosoma procede de la madre (óvulo) y otra del padre (espermatozoide)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Los primeros 22 pares de cromosomas se llaman autosomas  y son iguales tanto en hombres como en mujeres</a:t>
            </a:r>
          </a:p>
          <a:p>
            <a:r>
              <a:rPr lang="es-ES" dirty="0"/>
              <a:t>El par número 23 de cromosomas, se conoce como cromosomas sexuales: 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XX: mujer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XY: Hombre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lvl="1">
              <a:buFont typeface="Courier New" panose="020B0604020202020204" pitchFamily="34" charset="0"/>
              <a:buChar char="o"/>
            </a:pPr>
            <a:endParaRPr lang="es-ES" dirty="0"/>
          </a:p>
          <a:p>
            <a:pPr lvl="1">
              <a:buFont typeface="Courier New" panose="020B0604020202020204" pitchFamily="34" charset="0"/>
              <a:buChar char="o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3194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D6095-A4B0-032E-C0B4-21D4D3AFA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Meiosis</a:t>
            </a:r>
          </a:p>
        </p:txBody>
      </p:sp>
      <p:pic>
        <p:nvPicPr>
          <p:cNvPr id="4" name="Marcador de contenido 3" descr="EL CICLO CELULAR. MITOSIS Y MEIOSIS – BIOLOGÍA y GEOLOGÍA">
            <a:extLst>
              <a:ext uri="{FF2B5EF4-FFF2-40B4-BE49-F238E27FC236}">
                <a16:creationId xmlns:a16="http://schemas.microsoft.com/office/drawing/2014/main" id="{16B1C627-A5F7-C2BA-6B75-E3C725144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0018" t="699" r="1520" b="1359"/>
          <a:stretch/>
        </p:blipFill>
        <p:spPr>
          <a:xfrm>
            <a:off x="834737" y="1458071"/>
            <a:ext cx="3069478" cy="4701081"/>
          </a:xfr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22C067D-95F4-A54A-C5BB-A7D5ED10B1EF}"/>
              </a:ext>
            </a:extLst>
          </p:cNvPr>
          <p:cNvSpPr/>
          <p:nvPr/>
        </p:nvSpPr>
        <p:spPr>
          <a:xfrm>
            <a:off x="5614814" y="1688998"/>
            <a:ext cx="4859233" cy="11004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Proceso en el que las células diploides de la línea germinal dan lugar a gametos haploides</a:t>
            </a:r>
          </a:p>
          <a:p>
            <a:pPr algn="just"/>
            <a:r>
              <a:rPr lang="es-ES" dirty="0"/>
              <a:t>Específico de las </a:t>
            </a:r>
            <a:r>
              <a:rPr lang="es-ES" b="1" dirty="0"/>
              <a:t>células germinales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8C89C11-E15E-5A9D-A549-6596FDB72D42}"/>
              </a:ext>
            </a:extLst>
          </p:cNvPr>
          <p:cNvSpPr/>
          <p:nvPr/>
        </p:nvSpPr>
        <p:spPr>
          <a:xfrm>
            <a:off x="5614814" y="2881304"/>
            <a:ext cx="4859233" cy="11004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Reducción del número de cromosomas a la mitad: 23 cromosomas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F1B04C0-C338-4DD4-662B-5FDEBC0CD9B4}"/>
              </a:ext>
            </a:extLst>
          </p:cNvPr>
          <p:cNvSpPr/>
          <p:nvPr/>
        </p:nvSpPr>
        <p:spPr>
          <a:xfrm>
            <a:off x="5614814" y="4118433"/>
            <a:ext cx="4859233" cy="11004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Meiosis I: recombinación genética</a:t>
            </a:r>
          </a:p>
          <a:p>
            <a:pPr algn="just"/>
            <a:r>
              <a:rPr lang="es-ES" dirty="0"/>
              <a:t>Meiosis II: las cromátidas se separan y cada cromátida va a la célula hija</a:t>
            </a:r>
          </a:p>
        </p:txBody>
      </p:sp>
    </p:spTree>
    <p:extLst>
      <p:ext uri="{BB962C8B-B14F-4D97-AF65-F5344CB8AC3E}">
        <p14:creationId xmlns:p14="http://schemas.microsoft.com/office/powerpoint/2010/main" val="2159977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597FA-E271-B34A-0387-1D49ACE14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Meiosis I</a:t>
            </a:r>
          </a:p>
        </p:txBody>
      </p:sp>
      <p:pic>
        <p:nvPicPr>
          <p:cNvPr id="4" name="Marcador de contenido 3" descr="Repaso de meiosis (artículo) | Meiosis | Khan Academy">
            <a:extLst>
              <a:ext uri="{FF2B5EF4-FFF2-40B4-BE49-F238E27FC236}">
                <a16:creationId xmlns:a16="http://schemas.microsoft.com/office/drawing/2014/main" id="{342007C1-2771-9772-D799-06A468D12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633" r="-101" b="-204"/>
          <a:stretch/>
        </p:blipFill>
        <p:spPr>
          <a:xfrm>
            <a:off x="624150" y="1695527"/>
            <a:ext cx="10943714" cy="4778534"/>
          </a:xfrm>
        </p:spPr>
      </p:pic>
    </p:spTree>
    <p:extLst>
      <p:ext uri="{BB962C8B-B14F-4D97-AF65-F5344CB8AC3E}">
        <p14:creationId xmlns:p14="http://schemas.microsoft.com/office/powerpoint/2010/main" val="569091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B31BEE-6979-9E41-EC87-DD22CDB0A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Meiosis II</a:t>
            </a:r>
          </a:p>
        </p:txBody>
      </p:sp>
      <p:pic>
        <p:nvPicPr>
          <p:cNvPr id="4" name="Marcador de contenido 3" descr="Meiosis (artículo) | Herencia | Khan Academy">
            <a:extLst>
              <a:ext uri="{FF2B5EF4-FFF2-40B4-BE49-F238E27FC236}">
                <a16:creationId xmlns:a16="http://schemas.microsoft.com/office/drawing/2014/main" id="{47D399A1-2B02-7272-33F6-F59D63619C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634" r="-104" b="-162"/>
          <a:stretch/>
        </p:blipFill>
        <p:spPr>
          <a:xfrm>
            <a:off x="1323104" y="1379748"/>
            <a:ext cx="9545797" cy="5475319"/>
          </a:xfrm>
        </p:spPr>
      </p:pic>
    </p:spTree>
    <p:extLst>
      <p:ext uri="{BB962C8B-B14F-4D97-AF65-F5344CB8AC3E}">
        <p14:creationId xmlns:p14="http://schemas.microsoft.com/office/powerpoint/2010/main" val="847137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D6095-A4B0-032E-C0B4-21D4D3AFA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Meiosis</a:t>
            </a:r>
          </a:p>
        </p:txBody>
      </p:sp>
      <p:pic>
        <p:nvPicPr>
          <p:cNvPr id="4" name="Marcador de contenido 3" descr="EL CICLO CELULAR. MITOSIS Y MEIOSIS – BIOLOGÍA y GEOLOGÍA">
            <a:extLst>
              <a:ext uri="{FF2B5EF4-FFF2-40B4-BE49-F238E27FC236}">
                <a16:creationId xmlns:a16="http://schemas.microsoft.com/office/drawing/2014/main" id="{16B1C627-A5F7-C2BA-6B75-E3C725144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0018" t="699" r="1520" b="1359"/>
          <a:stretch/>
        </p:blipFill>
        <p:spPr>
          <a:xfrm>
            <a:off x="834737" y="1458071"/>
            <a:ext cx="3069478" cy="4701081"/>
          </a:xfr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22C067D-95F4-A54A-C5BB-A7D5ED10B1EF}"/>
              </a:ext>
            </a:extLst>
          </p:cNvPr>
          <p:cNvSpPr/>
          <p:nvPr/>
        </p:nvSpPr>
        <p:spPr>
          <a:xfrm>
            <a:off x="5614814" y="1688998"/>
            <a:ext cx="4859233" cy="11004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Proceso en el que las células diploides de la línea germinal dan lugar a gametos haploides</a:t>
            </a:r>
          </a:p>
          <a:p>
            <a:pPr algn="just"/>
            <a:r>
              <a:rPr lang="es-ES" dirty="0"/>
              <a:t>Específico de las </a:t>
            </a:r>
            <a:r>
              <a:rPr lang="es-ES" b="1" dirty="0"/>
              <a:t>células germinales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8C89C11-E15E-5A9D-A549-6596FDB72D42}"/>
              </a:ext>
            </a:extLst>
          </p:cNvPr>
          <p:cNvSpPr/>
          <p:nvPr/>
        </p:nvSpPr>
        <p:spPr>
          <a:xfrm>
            <a:off x="5614814" y="2881304"/>
            <a:ext cx="4859233" cy="11004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Reducción del número de cromosomas a la mitad: 23 cromosomas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F1B04C0-C338-4DD4-662B-5FDEBC0CD9B4}"/>
              </a:ext>
            </a:extLst>
          </p:cNvPr>
          <p:cNvSpPr/>
          <p:nvPr/>
        </p:nvSpPr>
        <p:spPr>
          <a:xfrm>
            <a:off x="5614814" y="4118433"/>
            <a:ext cx="4859233" cy="11004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s-ES" dirty="0"/>
              <a:t>Meiosis I: recombinación genética</a:t>
            </a:r>
          </a:p>
          <a:p>
            <a:pPr algn="just"/>
            <a:r>
              <a:rPr lang="es-ES" dirty="0"/>
              <a:t>Meiosis II: las cromátidas se separan y cada cromátida va a la célula hija</a:t>
            </a:r>
          </a:p>
        </p:txBody>
      </p:sp>
      <p:sp>
        <p:nvSpPr>
          <p:cNvPr id="9" name="Bocadillo: rectángulo con esquinas redondeadas 8">
            <a:extLst>
              <a:ext uri="{FF2B5EF4-FFF2-40B4-BE49-F238E27FC236}">
                <a16:creationId xmlns:a16="http://schemas.microsoft.com/office/drawing/2014/main" id="{4E96BD2B-5C35-A545-54DD-E50C80A9F25B}"/>
              </a:ext>
            </a:extLst>
          </p:cNvPr>
          <p:cNvSpPr/>
          <p:nvPr/>
        </p:nvSpPr>
        <p:spPr>
          <a:xfrm>
            <a:off x="833559" y="2761688"/>
            <a:ext cx="3077755" cy="1050324"/>
          </a:xfrm>
          <a:prstGeom prst="wedgeRoundRectCallou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1400" b="1" dirty="0"/>
              <a:t>Fallo en la separación de de los cromosomas en una de las dos divisiones meióticas: no disyunción</a:t>
            </a:r>
          </a:p>
        </p:txBody>
      </p:sp>
    </p:spTree>
    <p:extLst>
      <p:ext uri="{BB962C8B-B14F-4D97-AF65-F5344CB8AC3E}">
        <p14:creationId xmlns:p14="http://schemas.microsoft.com/office/powerpoint/2010/main" val="410690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E5528-2312-AA6B-9E3D-D9D47043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468" y="365125"/>
            <a:ext cx="9967332" cy="1344148"/>
          </a:xfrm>
        </p:spPr>
        <p:txBody>
          <a:bodyPr/>
          <a:lstStyle/>
          <a:p>
            <a:r>
              <a:rPr lang="es-ES" dirty="0"/>
              <a:t>No-disyunción en meiosis I vs meiosis II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E327B103-9DFE-ABDA-8653-B7C7770403AD}"/>
              </a:ext>
            </a:extLst>
          </p:cNvPr>
          <p:cNvSpPr/>
          <p:nvPr/>
        </p:nvSpPr>
        <p:spPr>
          <a:xfrm>
            <a:off x="1849368" y="1694985"/>
            <a:ext cx="855794" cy="822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7FD12A6-8015-700C-14E0-68E54C2F6287}"/>
              </a:ext>
            </a:extLst>
          </p:cNvPr>
          <p:cNvSpPr/>
          <p:nvPr/>
        </p:nvSpPr>
        <p:spPr>
          <a:xfrm>
            <a:off x="5668661" y="1694984"/>
            <a:ext cx="855794" cy="82283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C7BD1F0-3152-3DE8-BD09-E0F1551B870A}"/>
              </a:ext>
            </a:extLst>
          </p:cNvPr>
          <p:cNvSpPr/>
          <p:nvPr/>
        </p:nvSpPr>
        <p:spPr>
          <a:xfrm>
            <a:off x="9608758" y="1694984"/>
            <a:ext cx="855794" cy="8228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F04E91D-E804-111C-34D1-9110A668E38F}"/>
              </a:ext>
            </a:extLst>
          </p:cNvPr>
          <p:cNvSpPr/>
          <p:nvPr/>
        </p:nvSpPr>
        <p:spPr>
          <a:xfrm>
            <a:off x="994440" y="3088887"/>
            <a:ext cx="855794" cy="822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96CD37-183E-B008-9ED8-8ADD23FE4B21}"/>
              </a:ext>
            </a:extLst>
          </p:cNvPr>
          <p:cNvSpPr/>
          <p:nvPr/>
        </p:nvSpPr>
        <p:spPr>
          <a:xfrm>
            <a:off x="2704294" y="3088887"/>
            <a:ext cx="855794" cy="822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ACDB807C-64C9-0805-68E7-0FEFED96A58B}"/>
              </a:ext>
            </a:extLst>
          </p:cNvPr>
          <p:cNvSpPr/>
          <p:nvPr/>
        </p:nvSpPr>
        <p:spPr>
          <a:xfrm>
            <a:off x="4813733" y="3088886"/>
            <a:ext cx="855794" cy="82283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37B5C34-78E7-D797-A07A-6A3682B6618B}"/>
              </a:ext>
            </a:extLst>
          </p:cNvPr>
          <p:cNvSpPr/>
          <p:nvPr/>
        </p:nvSpPr>
        <p:spPr>
          <a:xfrm>
            <a:off x="6690854" y="3088886"/>
            <a:ext cx="855794" cy="82283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F9FC420-BC42-FB5C-DA48-92E0D7F1EBE3}"/>
              </a:ext>
            </a:extLst>
          </p:cNvPr>
          <p:cNvSpPr/>
          <p:nvPr/>
        </p:nvSpPr>
        <p:spPr>
          <a:xfrm>
            <a:off x="8660903" y="3088887"/>
            <a:ext cx="855794" cy="8228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DE2C3368-9812-359F-A90F-080FB3A6A205}"/>
              </a:ext>
            </a:extLst>
          </p:cNvPr>
          <p:cNvSpPr/>
          <p:nvPr/>
        </p:nvSpPr>
        <p:spPr>
          <a:xfrm>
            <a:off x="10565903" y="3088887"/>
            <a:ext cx="855794" cy="8228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25B10DF7-B75F-EF08-7187-4FDBF848A083}"/>
              </a:ext>
            </a:extLst>
          </p:cNvPr>
          <p:cNvSpPr/>
          <p:nvPr/>
        </p:nvSpPr>
        <p:spPr>
          <a:xfrm>
            <a:off x="371829" y="4594301"/>
            <a:ext cx="855794" cy="822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08C2CE2-9482-4FA4-A82A-75368C534DF3}"/>
              </a:ext>
            </a:extLst>
          </p:cNvPr>
          <p:cNvSpPr/>
          <p:nvPr/>
        </p:nvSpPr>
        <p:spPr>
          <a:xfrm>
            <a:off x="1319683" y="4594301"/>
            <a:ext cx="855794" cy="822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AB147A04-3508-7B8D-FDD2-B897C3B57ABA}"/>
              </a:ext>
            </a:extLst>
          </p:cNvPr>
          <p:cNvSpPr/>
          <p:nvPr/>
        </p:nvSpPr>
        <p:spPr>
          <a:xfrm>
            <a:off x="2276829" y="4594301"/>
            <a:ext cx="855794" cy="822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7F4F76B-3490-D3F4-8D35-A16A3B15C0C0}"/>
              </a:ext>
            </a:extLst>
          </p:cNvPr>
          <p:cNvSpPr/>
          <p:nvPr/>
        </p:nvSpPr>
        <p:spPr>
          <a:xfrm>
            <a:off x="3224683" y="4594300"/>
            <a:ext cx="855794" cy="8228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80F7FE5F-D621-34F4-D1B1-BB49444B0132}"/>
              </a:ext>
            </a:extLst>
          </p:cNvPr>
          <p:cNvSpPr/>
          <p:nvPr/>
        </p:nvSpPr>
        <p:spPr>
          <a:xfrm>
            <a:off x="4358390" y="4612886"/>
            <a:ext cx="855794" cy="82283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37F1B660-AEA4-15D2-0368-02ADE00A1056}"/>
              </a:ext>
            </a:extLst>
          </p:cNvPr>
          <p:cNvSpPr/>
          <p:nvPr/>
        </p:nvSpPr>
        <p:spPr>
          <a:xfrm>
            <a:off x="5306244" y="4612886"/>
            <a:ext cx="855794" cy="82283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A3E99BC-E6A4-EDD5-8883-85BAA615E8B4}"/>
              </a:ext>
            </a:extLst>
          </p:cNvPr>
          <p:cNvSpPr/>
          <p:nvPr/>
        </p:nvSpPr>
        <p:spPr>
          <a:xfrm>
            <a:off x="6263390" y="4612886"/>
            <a:ext cx="855794" cy="82283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758D3AF-5C02-15D2-98C6-E1A57CF54321}"/>
              </a:ext>
            </a:extLst>
          </p:cNvPr>
          <p:cNvSpPr/>
          <p:nvPr/>
        </p:nvSpPr>
        <p:spPr>
          <a:xfrm>
            <a:off x="7211244" y="4612885"/>
            <a:ext cx="855794" cy="82283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27A7433B-1833-0401-C83C-19784692DD4B}"/>
              </a:ext>
            </a:extLst>
          </p:cNvPr>
          <p:cNvSpPr/>
          <p:nvPr/>
        </p:nvSpPr>
        <p:spPr>
          <a:xfrm>
            <a:off x="8233438" y="4622179"/>
            <a:ext cx="855794" cy="8228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3E8539C7-0B15-AEFA-A417-1B6FE2FB5761}"/>
              </a:ext>
            </a:extLst>
          </p:cNvPr>
          <p:cNvSpPr/>
          <p:nvPr/>
        </p:nvSpPr>
        <p:spPr>
          <a:xfrm>
            <a:off x="9181292" y="4622179"/>
            <a:ext cx="855794" cy="8228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A109E460-EC14-B513-186B-AF84B5A03C68}"/>
              </a:ext>
            </a:extLst>
          </p:cNvPr>
          <p:cNvSpPr/>
          <p:nvPr/>
        </p:nvSpPr>
        <p:spPr>
          <a:xfrm>
            <a:off x="10138438" y="4622179"/>
            <a:ext cx="855794" cy="8228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7ACB6D0-4E4A-3252-DD2C-8588F222CEE6}"/>
              </a:ext>
            </a:extLst>
          </p:cNvPr>
          <p:cNvSpPr/>
          <p:nvPr/>
        </p:nvSpPr>
        <p:spPr>
          <a:xfrm>
            <a:off x="11086292" y="4622178"/>
            <a:ext cx="855794" cy="82283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6" name="Marcador de contenido 3" descr="Cromosomas homólogos y metafásicos">
            <a:extLst>
              <a:ext uri="{FF2B5EF4-FFF2-40B4-BE49-F238E27FC236}">
                <a16:creationId xmlns:a16="http://schemas.microsoft.com/office/drawing/2014/main" id="{B1FDF237-E807-C0E4-5CD7-7BD79BF55A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2916" t="36616" r="39972" b="29545"/>
          <a:stretch/>
        </p:blipFill>
        <p:spPr>
          <a:xfrm>
            <a:off x="2020462" y="1865603"/>
            <a:ext cx="158083" cy="482124"/>
          </a:xfrm>
        </p:spPr>
      </p:pic>
      <p:pic>
        <p:nvPicPr>
          <p:cNvPr id="28" name="Marcador de contenido 3" descr="Cromosomas homólogos y metafásicos">
            <a:extLst>
              <a:ext uri="{FF2B5EF4-FFF2-40B4-BE49-F238E27FC236}">
                <a16:creationId xmlns:a16="http://schemas.microsoft.com/office/drawing/2014/main" id="{30B40C0A-2CBD-A548-9B92-1757B3DFD2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916" t="36616" r="39972" b="29545"/>
          <a:stretch/>
        </p:blipFill>
        <p:spPr>
          <a:xfrm>
            <a:off x="5843472" y="1869320"/>
            <a:ext cx="158083" cy="482124"/>
          </a:xfrm>
          <a:prstGeom prst="rect">
            <a:avLst/>
          </a:prstGeom>
        </p:spPr>
      </p:pic>
      <p:pic>
        <p:nvPicPr>
          <p:cNvPr id="30" name="Marcador de contenido 3" descr="Cromosomas homólogos y metafásicos">
            <a:extLst>
              <a:ext uri="{FF2B5EF4-FFF2-40B4-BE49-F238E27FC236}">
                <a16:creationId xmlns:a16="http://schemas.microsoft.com/office/drawing/2014/main" id="{09538223-619E-025C-D526-969E7370CB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916" t="36616" r="39972" b="29545"/>
          <a:stretch/>
        </p:blipFill>
        <p:spPr>
          <a:xfrm>
            <a:off x="9764984" y="1869320"/>
            <a:ext cx="158083" cy="482124"/>
          </a:xfrm>
          <a:prstGeom prst="rect">
            <a:avLst/>
          </a:prstGeom>
        </p:spPr>
      </p:pic>
      <p:pic>
        <p:nvPicPr>
          <p:cNvPr id="32" name="Marcador de contenido 3" descr="Cromosomas homólogos y metafásicos">
            <a:extLst>
              <a:ext uri="{FF2B5EF4-FFF2-40B4-BE49-F238E27FC236}">
                <a16:creationId xmlns:a16="http://schemas.microsoft.com/office/drawing/2014/main" id="{AAD7C6F6-46B3-AEBF-B6D1-6DDAABEE33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916" t="36616" r="39972" b="29545"/>
          <a:stretch/>
        </p:blipFill>
        <p:spPr>
          <a:xfrm>
            <a:off x="1317935" y="3263223"/>
            <a:ext cx="158083" cy="482124"/>
          </a:xfrm>
          <a:prstGeom prst="rect">
            <a:avLst/>
          </a:prstGeom>
        </p:spPr>
      </p:pic>
      <p:pic>
        <p:nvPicPr>
          <p:cNvPr id="34" name="Marcador de contenido 3" descr="Cromosomas homólogos y metafásicos">
            <a:extLst>
              <a:ext uri="{FF2B5EF4-FFF2-40B4-BE49-F238E27FC236}">
                <a16:creationId xmlns:a16="http://schemas.microsoft.com/office/drawing/2014/main" id="{D3A8C19B-CFC6-262F-BDC2-1846F1CB44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916" t="36616" r="39972" b="29545"/>
          <a:stretch/>
        </p:blipFill>
        <p:spPr>
          <a:xfrm>
            <a:off x="4979252" y="3263223"/>
            <a:ext cx="158083" cy="482124"/>
          </a:xfrm>
          <a:prstGeom prst="rect">
            <a:avLst/>
          </a:prstGeom>
        </p:spPr>
      </p:pic>
      <p:pic>
        <p:nvPicPr>
          <p:cNvPr id="36" name="Marcador de contenido 3" descr="Cromosomas homólogos y metafásicos">
            <a:extLst>
              <a:ext uri="{FF2B5EF4-FFF2-40B4-BE49-F238E27FC236}">
                <a16:creationId xmlns:a16="http://schemas.microsoft.com/office/drawing/2014/main" id="{3875DC19-E129-15D1-4E8A-D7B0110D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916" t="36616" r="39972" b="29545"/>
          <a:stretch/>
        </p:blipFill>
        <p:spPr>
          <a:xfrm>
            <a:off x="9012276" y="3272516"/>
            <a:ext cx="158083" cy="482124"/>
          </a:xfrm>
          <a:prstGeom prst="rect">
            <a:avLst/>
          </a:prstGeom>
        </p:spPr>
      </p:pic>
      <p:pic>
        <p:nvPicPr>
          <p:cNvPr id="38" name="Imagen 37" descr="Cromosomas homólogos y metafásicos">
            <a:extLst>
              <a:ext uri="{FF2B5EF4-FFF2-40B4-BE49-F238E27FC236}">
                <a16:creationId xmlns:a16="http://schemas.microsoft.com/office/drawing/2014/main" id="{780481E7-16EA-1D99-96D6-1AB8E35FAC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309" t="36456" r="31152" b="29620"/>
          <a:stretch/>
        </p:blipFill>
        <p:spPr>
          <a:xfrm>
            <a:off x="2345704" y="1869456"/>
            <a:ext cx="176674" cy="475982"/>
          </a:xfrm>
          <a:prstGeom prst="rect">
            <a:avLst/>
          </a:prstGeom>
        </p:spPr>
      </p:pic>
      <p:pic>
        <p:nvPicPr>
          <p:cNvPr id="39" name="Imagen 38" descr="Cromosomas homólogos y metafásicos">
            <a:extLst>
              <a:ext uri="{FF2B5EF4-FFF2-40B4-BE49-F238E27FC236}">
                <a16:creationId xmlns:a16="http://schemas.microsoft.com/office/drawing/2014/main" id="{FF6E1036-92CF-71C9-C42A-1452EA82F6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309" t="36456" r="31152" b="29620"/>
          <a:stretch/>
        </p:blipFill>
        <p:spPr>
          <a:xfrm>
            <a:off x="6174289" y="1869455"/>
            <a:ext cx="176674" cy="475982"/>
          </a:xfrm>
          <a:prstGeom prst="rect">
            <a:avLst/>
          </a:prstGeom>
        </p:spPr>
      </p:pic>
      <p:pic>
        <p:nvPicPr>
          <p:cNvPr id="40" name="Imagen 39" descr="Cromosomas homólogos y metafásicos">
            <a:extLst>
              <a:ext uri="{FF2B5EF4-FFF2-40B4-BE49-F238E27FC236}">
                <a16:creationId xmlns:a16="http://schemas.microsoft.com/office/drawing/2014/main" id="{35C35DF7-A5ED-C20C-6240-2505BF3048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309" t="36456" r="31152" b="29620"/>
          <a:stretch/>
        </p:blipFill>
        <p:spPr>
          <a:xfrm>
            <a:off x="10142264" y="1878747"/>
            <a:ext cx="176674" cy="475982"/>
          </a:xfrm>
          <a:prstGeom prst="rect">
            <a:avLst/>
          </a:prstGeom>
        </p:spPr>
      </p:pic>
      <p:pic>
        <p:nvPicPr>
          <p:cNvPr id="41" name="Imagen 40" descr="Cromosomas homólogos y metafásicos">
            <a:extLst>
              <a:ext uri="{FF2B5EF4-FFF2-40B4-BE49-F238E27FC236}">
                <a16:creationId xmlns:a16="http://schemas.microsoft.com/office/drawing/2014/main" id="{CCB6D905-F612-F104-8812-5834EC94C4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309" t="36456" r="31152" b="29620"/>
          <a:stretch/>
        </p:blipFill>
        <p:spPr>
          <a:xfrm>
            <a:off x="10913556" y="3281943"/>
            <a:ext cx="176674" cy="475982"/>
          </a:xfrm>
          <a:prstGeom prst="rect">
            <a:avLst/>
          </a:prstGeom>
        </p:spPr>
      </p:pic>
      <p:pic>
        <p:nvPicPr>
          <p:cNvPr id="42" name="Imagen 41" descr="Cromosomas homólogos y metafásicos">
            <a:extLst>
              <a:ext uri="{FF2B5EF4-FFF2-40B4-BE49-F238E27FC236}">
                <a16:creationId xmlns:a16="http://schemas.microsoft.com/office/drawing/2014/main" id="{B2AC6F40-AF25-3D2E-A543-2E78766C42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309" t="36456" r="31152" b="29620"/>
          <a:stretch/>
        </p:blipFill>
        <p:spPr>
          <a:xfrm>
            <a:off x="5310069" y="3272649"/>
            <a:ext cx="176674" cy="475982"/>
          </a:xfrm>
          <a:prstGeom prst="rect">
            <a:avLst/>
          </a:prstGeom>
        </p:spPr>
      </p:pic>
      <p:pic>
        <p:nvPicPr>
          <p:cNvPr id="43" name="Imagen 42" descr="Cromosomas homólogos y metafásicos">
            <a:extLst>
              <a:ext uri="{FF2B5EF4-FFF2-40B4-BE49-F238E27FC236}">
                <a16:creationId xmlns:a16="http://schemas.microsoft.com/office/drawing/2014/main" id="{EEFD4B2B-8E7B-8FE9-08FD-0CE114A43D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309" t="36456" r="31152" b="29620"/>
          <a:stretch/>
        </p:blipFill>
        <p:spPr>
          <a:xfrm>
            <a:off x="3042654" y="3272649"/>
            <a:ext cx="176674" cy="475982"/>
          </a:xfrm>
          <a:prstGeom prst="rect">
            <a:avLst/>
          </a:prstGeom>
        </p:spPr>
      </p:pic>
      <p:pic>
        <p:nvPicPr>
          <p:cNvPr id="45" name="Marcador de contenido 7" descr="Cromosomas homólogos y metafásicos">
            <a:extLst>
              <a:ext uri="{FF2B5EF4-FFF2-40B4-BE49-F238E27FC236}">
                <a16:creationId xmlns:a16="http://schemas.microsoft.com/office/drawing/2014/main" id="{937A5F82-37C2-0C08-6BDF-8AC1276E9F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31" t="18848" r="67930" b="43104"/>
          <a:stretch/>
        </p:blipFill>
        <p:spPr>
          <a:xfrm>
            <a:off x="710193" y="4699871"/>
            <a:ext cx="167515" cy="638480"/>
          </a:xfrm>
          <a:prstGeom prst="rect">
            <a:avLst/>
          </a:prstGeom>
        </p:spPr>
      </p:pic>
      <p:pic>
        <p:nvPicPr>
          <p:cNvPr id="46" name="Marcador de contenido 7" descr="Cromosomas homólogos y metafásicos">
            <a:extLst>
              <a:ext uri="{FF2B5EF4-FFF2-40B4-BE49-F238E27FC236}">
                <a16:creationId xmlns:a16="http://schemas.microsoft.com/office/drawing/2014/main" id="{A08D61D6-D98C-7DC1-F855-E8A726412F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31" t="18848" r="67930" b="43104"/>
          <a:stretch/>
        </p:blipFill>
        <p:spPr>
          <a:xfrm>
            <a:off x="1667339" y="4690578"/>
            <a:ext cx="167515" cy="638480"/>
          </a:xfrm>
          <a:prstGeom prst="rect">
            <a:avLst/>
          </a:prstGeom>
        </p:spPr>
      </p:pic>
      <p:pic>
        <p:nvPicPr>
          <p:cNvPr id="47" name="Marcador de contenido 7" descr="Cromosomas homólogos y metafásicos">
            <a:extLst>
              <a:ext uri="{FF2B5EF4-FFF2-40B4-BE49-F238E27FC236}">
                <a16:creationId xmlns:a16="http://schemas.microsoft.com/office/drawing/2014/main" id="{9F71C105-3135-9DB8-FF1F-3E658656D9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31" t="18848" r="67930" b="43104"/>
          <a:stretch/>
        </p:blipFill>
        <p:spPr>
          <a:xfrm>
            <a:off x="5486632" y="4690578"/>
            <a:ext cx="167515" cy="638480"/>
          </a:xfrm>
          <a:prstGeom prst="rect">
            <a:avLst/>
          </a:prstGeom>
        </p:spPr>
      </p:pic>
      <p:pic>
        <p:nvPicPr>
          <p:cNvPr id="48" name="Marcador de contenido 7" descr="Cromosomas homólogos y metafásicos">
            <a:extLst>
              <a:ext uri="{FF2B5EF4-FFF2-40B4-BE49-F238E27FC236}">
                <a16:creationId xmlns:a16="http://schemas.microsoft.com/office/drawing/2014/main" id="{D3613B6C-F4AA-A927-1FB8-24FA92384D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31" t="18848" r="67930" b="43104"/>
          <a:stretch/>
        </p:blipFill>
        <p:spPr>
          <a:xfrm>
            <a:off x="4538778" y="4709163"/>
            <a:ext cx="167515" cy="638480"/>
          </a:xfrm>
          <a:prstGeom prst="rect">
            <a:avLst/>
          </a:prstGeom>
        </p:spPr>
      </p:pic>
      <p:pic>
        <p:nvPicPr>
          <p:cNvPr id="49" name="Marcador de contenido 7" descr="Cromosomas homólogos y metafásicos">
            <a:extLst>
              <a:ext uri="{FF2B5EF4-FFF2-40B4-BE49-F238E27FC236}">
                <a16:creationId xmlns:a16="http://schemas.microsoft.com/office/drawing/2014/main" id="{66414C42-1120-82E5-79E2-934769F14D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31" t="18848" r="67930" b="43104"/>
          <a:stretch/>
        </p:blipFill>
        <p:spPr>
          <a:xfrm>
            <a:off x="8423119" y="4718456"/>
            <a:ext cx="167515" cy="638480"/>
          </a:xfrm>
          <a:prstGeom prst="rect">
            <a:avLst/>
          </a:prstGeom>
        </p:spPr>
      </p:pic>
      <p:pic>
        <p:nvPicPr>
          <p:cNvPr id="50" name="Marcador de contenido 7" descr="Cromosomas homólogos y metafásicos">
            <a:extLst>
              <a:ext uri="{FF2B5EF4-FFF2-40B4-BE49-F238E27FC236}">
                <a16:creationId xmlns:a16="http://schemas.microsoft.com/office/drawing/2014/main" id="{F70EC8DC-C5E0-C685-541E-AF38F63235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31" t="18848" r="67930" b="43104"/>
          <a:stretch/>
        </p:blipFill>
        <p:spPr>
          <a:xfrm>
            <a:off x="8664729" y="4718456"/>
            <a:ext cx="167515" cy="638480"/>
          </a:xfrm>
          <a:prstGeom prst="rect">
            <a:avLst/>
          </a:prstGeom>
        </p:spPr>
      </p:pic>
      <p:pic>
        <p:nvPicPr>
          <p:cNvPr id="54" name="Imagen 53" descr="Cromosomas homólogos y metafásicos">
            <a:extLst>
              <a:ext uri="{FF2B5EF4-FFF2-40B4-BE49-F238E27FC236}">
                <a16:creationId xmlns:a16="http://schemas.microsoft.com/office/drawing/2014/main" id="{78342298-BA97-2C1B-B8F4-C2F3885956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01" t="20506" r="62162" b="43183"/>
          <a:stretch/>
        </p:blipFill>
        <p:spPr>
          <a:xfrm>
            <a:off x="4789681" y="4722307"/>
            <a:ext cx="185927" cy="628774"/>
          </a:xfrm>
          <a:prstGeom prst="rect">
            <a:avLst/>
          </a:prstGeom>
        </p:spPr>
      </p:pic>
      <p:pic>
        <p:nvPicPr>
          <p:cNvPr id="56" name="Imagen 55" descr="Cromosomas homólogos y metafásicos">
            <a:extLst>
              <a:ext uri="{FF2B5EF4-FFF2-40B4-BE49-F238E27FC236}">
                <a16:creationId xmlns:a16="http://schemas.microsoft.com/office/drawing/2014/main" id="{835E6241-580E-1311-2B2E-787A870322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01" t="20506" r="62162" b="43183"/>
          <a:stretch/>
        </p:blipFill>
        <p:spPr>
          <a:xfrm>
            <a:off x="5746827" y="4703721"/>
            <a:ext cx="185927" cy="628774"/>
          </a:xfrm>
          <a:prstGeom prst="rect">
            <a:avLst/>
          </a:prstGeom>
        </p:spPr>
      </p:pic>
      <p:pic>
        <p:nvPicPr>
          <p:cNvPr id="57" name="Imagen 56" descr="Cromosomas homólogos y metafásicos">
            <a:extLst>
              <a:ext uri="{FF2B5EF4-FFF2-40B4-BE49-F238E27FC236}">
                <a16:creationId xmlns:a16="http://schemas.microsoft.com/office/drawing/2014/main" id="{1464ACCE-52F3-970C-8090-E4BC19C9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01" t="20506" r="62162" b="43183"/>
          <a:stretch/>
        </p:blipFill>
        <p:spPr>
          <a:xfrm>
            <a:off x="2615193" y="4703721"/>
            <a:ext cx="185927" cy="628774"/>
          </a:xfrm>
          <a:prstGeom prst="rect">
            <a:avLst/>
          </a:prstGeom>
        </p:spPr>
      </p:pic>
      <p:pic>
        <p:nvPicPr>
          <p:cNvPr id="58" name="Imagen 57" descr="Cromosomas homólogos y metafásicos">
            <a:extLst>
              <a:ext uri="{FF2B5EF4-FFF2-40B4-BE49-F238E27FC236}">
                <a16:creationId xmlns:a16="http://schemas.microsoft.com/office/drawing/2014/main" id="{C0EFE5EF-135F-D750-5BE9-C71FB52ECD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01" t="20506" r="62162" b="43183"/>
          <a:stretch/>
        </p:blipFill>
        <p:spPr>
          <a:xfrm>
            <a:off x="3563046" y="4694428"/>
            <a:ext cx="185927" cy="628774"/>
          </a:xfrm>
          <a:prstGeom prst="rect">
            <a:avLst/>
          </a:prstGeom>
        </p:spPr>
      </p:pic>
      <p:pic>
        <p:nvPicPr>
          <p:cNvPr id="59" name="Imagen 58" descr="Cromosomas homólogos y metafásicos">
            <a:extLst>
              <a:ext uri="{FF2B5EF4-FFF2-40B4-BE49-F238E27FC236}">
                <a16:creationId xmlns:a16="http://schemas.microsoft.com/office/drawing/2014/main" id="{34E4A735-D005-CD6C-AF56-8487BEC000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01" t="20506" r="62162" b="43183"/>
          <a:stretch/>
        </p:blipFill>
        <p:spPr>
          <a:xfrm>
            <a:off x="10476802" y="4722305"/>
            <a:ext cx="185927" cy="628774"/>
          </a:xfrm>
          <a:prstGeom prst="rect">
            <a:avLst/>
          </a:prstGeom>
        </p:spPr>
      </p:pic>
      <p:pic>
        <p:nvPicPr>
          <p:cNvPr id="60" name="Imagen 59" descr="Cromosomas homólogos y metafásicos">
            <a:extLst>
              <a:ext uri="{FF2B5EF4-FFF2-40B4-BE49-F238E27FC236}">
                <a16:creationId xmlns:a16="http://schemas.microsoft.com/office/drawing/2014/main" id="{CBF15E1B-0372-8B29-8298-1BD9E1DB9D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01" t="20506" r="62162" b="43183"/>
          <a:stretch/>
        </p:blipFill>
        <p:spPr>
          <a:xfrm>
            <a:off x="11424655" y="4722305"/>
            <a:ext cx="185927" cy="628774"/>
          </a:xfrm>
          <a:prstGeom prst="rect">
            <a:avLst/>
          </a:prstGeom>
        </p:spPr>
      </p:pic>
      <p:sp>
        <p:nvSpPr>
          <p:cNvPr id="61" name="CuadroTexto 60">
            <a:extLst>
              <a:ext uri="{FF2B5EF4-FFF2-40B4-BE49-F238E27FC236}">
                <a16:creationId xmlns:a16="http://schemas.microsoft.com/office/drawing/2014/main" id="{A613E11E-07A2-CAED-7F38-84E5FB980FEF}"/>
              </a:ext>
            </a:extLst>
          </p:cNvPr>
          <p:cNvSpPr txBox="1"/>
          <p:nvPr/>
        </p:nvSpPr>
        <p:spPr>
          <a:xfrm>
            <a:off x="67899" y="2517945"/>
            <a:ext cx="129032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Meiosis I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D81489DE-B552-2A0C-E93A-E7CB28C84DB5}"/>
              </a:ext>
            </a:extLst>
          </p:cNvPr>
          <p:cNvSpPr txBox="1"/>
          <p:nvPr/>
        </p:nvSpPr>
        <p:spPr>
          <a:xfrm>
            <a:off x="2850" y="3911848"/>
            <a:ext cx="129032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Meiosis II</a:t>
            </a:r>
          </a:p>
        </p:txBody>
      </p:sp>
      <p:sp>
        <p:nvSpPr>
          <p:cNvPr id="63" name="Abrir corchete 62">
            <a:extLst>
              <a:ext uri="{FF2B5EF4-FFF2-40B4-BE49-F238E27FC236}">
                <a16:creationId xmlns:a16="http://schemas.microsoft.com/office/drawing/2014/main" id="{CBC8373D-8750-96A3-8F17-680DA9603B42}"/>
              </a:ext>
            </a:extLst>
          </p:cNvPr>
          <p:cNvSpPr/>
          <p:nvPr/>
        </p:nvSpPr>
        <p:spPr>
          <a:xfrm rot="5400000">
            <a:off x="2178567" y="1999554"/>
            <a:ext cx="203250" cy="155559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Abrir corchete 63">
            <a:extLst>
              <a:ext uri="{FF2B5EF4-FFF2-40B4-BE49-F238E27FC236}">
                <a16:creationId xmlns:a16="http://schemas.microsoft.com/office/drawing/2014/main" id="{439FDB1F-ED7B-F019-37E8-64C572C24D55}"/>
              </a:ext>
            </a:extLst>
          </p:cNvPr>
          <p:cNvSpPr/>
          <p:nvPr/>
        </p:nvSpPr>
        <p:spPr>
          <a:xfrm rot="5400000">
            <a:off x="5960690" y="2018138"/>
            <a:ext cx="249713" cy="156488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Abrir corchete 64">
            <a:extLst>
              <a:ext uri="{FF2B5EF4-FFF2-40B4-BE49-F238E27FC236}">
                <a16:creationId xmlns:a16="http://schemas.microsoft.com/office/drawing/2014/main" id="{AB417DC5-27FD-3286-C769-30F926CC7D7D}"/>
              </a:ext>
            </a:extLst>
          </p:cNvPr>
          <p:cNvSpPr/>
          <p:nvPr/>
        </p:nvSpPr>
        <p:spPr>
          <a:xfrm rot="5400000">
            <a:off x="9928664" y="1999554"/>
            <a:ext cx="203250" cy="155559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Abrir corchete 65">
            <a:extLst>
              <a:ext uri="{FF2B5EF4-FFF2-40B4-BE49-F238E27FC236}">
                <a16:creationId xmlns:a16="http://schemas.microsoft.com/office/drawing/2014/main" id="{9818FCAF-27C5-D70A-4710-4D50271C94BF}"/>
              </a:ext>
            </a:extLst>
          </p:cNvPr>
          <p:cNvSpPr/>
          <p:nvPr/>
        </p:nvSpPr>
        <p:spPr>
          <a:xfrm rot="5400000">
            <a:off x="1212127" y="3597895"/>
            <a:ext cx="203250" cy="155559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Abrir corchete 66">
            <a:extLst>
              <a:ext uri="{FF2B5EF4-FFF2-40B4-BE49-F238E27FC236}">
                <a16:creationId xmlns:a16="http://schemas.microsoft.com/office/drawing/2014/main" id="{DED660C9-16D5-6D38-7218-8DFDA68D8B14}"/>
              </a:ext>
            </a:extLst>
          </p:cNvPr>
          <p:cNvSpPr/>
          <p:nvPr/>
        </p:nvSpPr>
        <p:spPr>
          <a:xfrm rot="5400000">
            <a:off x="3117127" y="3597895"/>
            <a:ext cx="203250" cy="155559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Abrir corchete 67">
            <a:extLst>
              <a:ext uri="{FF2B5EF4-FFF2-40B4-BE49-F238E27FC236}">
                <a16:creationId xmlns:a16="http://schemas.microsoft.com/office/drawing/2014/main" id="{216AA0CB-2FAB-0635-2DB3-07C86F9C0110}"/>
              </a:ext>
            </a:extLst>
          </p:cNvPr>
          <p:cNvSpPr/>
          <p:nvPr/>
        </p:nvSpPr>
        <p:spPr>
          <a:xfrm rot="5400000">
            <a:off x="5133640" y="3597895"/>
            <a:ext cx="203250" cy="155559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Abrir corchete 68">
            <a:extLst>
              <a:ext uri="{FF2B5EF4-FFF2-40B4-BE49-F238E27FC236}">
                <a16:creationId xmlns:a16="http://schemas.microsoft.com/office/drawing/2014/main" id="{E7A4E78D-CC78-11FF-A79F-325A48B4F6CE}"/>
              </a:ext>
            </a:extLst>
          </p:cNvPr>
          <p:cNvSpPr/>
          <p:nvPr/>
        </p:nvSpPr>
        <p:spPr>
          <a:xfrm rot="5400000">
            <a:off x="7103689" y="3597895"/>
            <a:ext cx="203250" cy="155559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Abrir corchete 69">
            <a:extLst>
              <a:ext uri="{FF2B5EF4-FFF2-40B4-BE49-F238E27FC236}">
                <a16:creationId xmlns:a16="http://schemas.microsoft.com/office/drawing/2014/main" id="{C6913EE4-89FE-71A5-C5CB-AB5C11C70EA3}"/>
              </a:ext>
            </a:extLst>
          </p:cNvPr>
          <p:cNvSpPr/>
          <p:nvPr/>
        </p:nvSpPr>
        <p:spPr>
          <a:xfrm rot="5400000">
            <a:off x="9064444" y="3597895"/>
            <a:ext cx="203250" cy="155559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Abrir corchete 70">
            <a:extLst>
              <a:ext uri="{FF2B5EF4-FFF2-40B4-BE49-F238E27FC236}">
                <a16:creationId xmlns:a16="http://schemas.microsoft.com/office/drawing/2014/main" id="{30CB4A13-45B7-78C5-D829-DB529F99315B}"/>
              </a:ext>
            </a:extLst>
          </p:cNvPr>
          <p:cNvSpPr/>
          <p:nvPr/>
        </p:nvSpPr>
        <p:spPr>
          <a:xfrm rot="5400000">
            <a:off x="10978737" y="3597895"/>
            <a:ext cx="203250" cy="155559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Signo de multiplicación 71">
            <a:extLst>
              <a:ext uri="{FF2B5EF4-FFF2-40B4-BE49-F238E27FC236}">
                <a16:creationId xmlns:a16="http://schemas.microsoft.com/office/drawing/2014/main" id="{7212AF7B-5C64-D9A2-B129-CD238763B08C}"/>
              </a:ext>
            </a:extLst>
          </p:cNvPr>
          <p:cNvSpPr/>
          <p:nvPr/>
        </p:nvSpPr>
        <p:spPr>
          <a:xfrm>
            <a:off x="5965655" y="2358483"/>
            <a:ext cx="264160" cy="62992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Signo de multiplicación 72">
            <a:extLst>
              <a:ext uri="{FF2B5EF4-FFF2-40B4-BE49-F238E27FC236}">
                <a16:creationId xmlns:a16="http://schemas.microsoft.com/office/drawing/2014/main" id="{A37AB983-D19C-EEF1-E44A-5EC6261EBF3B}"/>
              </a:ext>
            </a:extLst>
          </p:cNvPr>
          <p:cNvSpPr/>
          <p:nvPr/>
        </p:nvSpPr>
        <p:spPr>
          <a:xfrm>
            <a:off x="8957899" y="3993995"/>
            <a:ext cx="264160" cy="62992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Abrir corchete 73">
            <a:extLst>
              <a:ext uri="{FF2B5EF4-FFF2-40B4-BE49-F238E27FC236}">
                <a16:creationId xmlns:a16="http://schemas.microsoft.com/office/drawing/2014/main" id="{9D421C24-03A2-1E96-5A46-E53B6C8CE522}"/>
              </a:ext>
            </a:extLst>
          </p:cNvPr>
          <p:cNvSpPr/>
          <p:nvPr/>
        </p:nvSpPr>
        <p:spPr>
          <a:xfrm rot="16200000">
            <a:off x="2211089" y="3964956"/>
            <a:ext cx="138202" cy="3562813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Abrir corchete 74">
            <a:extLst>
              <a:ext uri="{FF2B5EF4-FFF2-40B4-BE49-F238E27FC236}">
                <a16:creationId xmlns:a16="http://schemas.microsoft.com/office/drawing/2014/main" id="{B188D8B2-7EAE-69E3-803F-0922258F13B1}"/>
              </a:ext>
            </a:extLst>
          </p:cNvPr>
          <p:cNvSpPr/>
          <p:nvPr/>
        </p:nvSpPr>
        <p:spPr>
          <a:xfrm rot="16200000">
            <a:off x="11057725" y="4968564"/>
            <a:ext cx="212542" cy="1518424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9AC57138-B757-938C-177E-AC96D23E8BB4}"/>
              </a:ext>
            </a:extLst>
          </p:cNvPr>
          <p:cNvSpPr txBox="1"/>
          <p:nvPr/>
        </p:nvSpPr>
        <p:spPr>
          <a:xfrm>
            <a:off x="1629069" y="5965530"/>
            <a:ext cx="129032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Normales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6706E44-ABEF-3088-80A4-816E19FE82D4}"/>
              </a:ext>
            </a:extLst>
          </p:cNvPr>
          <p:cNvSpPr txBox="1"/>
          <p:nvPr/>
        </p:nvSpPr>
        <p:spPr>
          <a:xfrm>
            <a:off x="10503581" y="5965530"/>
            <a:ext cx="129032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Normales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77529D38-D460-6935-960A-EE06344D5A00}"/>
              </a:ext>
            </a:extLst>
          </p:cNvPr>
          <p:cNvSpPr txBox="1"/>
          <p:nvPr/>
        </p:nvSpPr>
        <p:spPr>
          <a:xfrm>
            <a:off x="4639898" y="5965530"/>
            <a:ext cx="129032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Trisomía</a:t>
            </a: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8F565117-797B-77AE-6FE3-25C2F564B05B}"/>
              </a:ext>
            </a:extLst>
          </p:cNvPr>
          <p:cNvSpPr txBox="1"/>
          <p:nvPr/>
        </p:nvSpPr>
        <p:spPr>
          <a:xfrm>
            <a:off x="6526313" y="5965530"/>
            <a:ext cx="14575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Monosomía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0BE95C4F-6442-4CDC-F607-7812637C1864}"/>
              </a:ext>
            </a:extLst>
          </p:cNvPr>
          <p:cNvSpPr txBox="1"/>
          <p:nvPr/>
        </p:nvSpPr>
        <p:spPr>
          <a:xfrm>
            <a:off x="9007459" y="5965530"/>
            <a:ext cx="14575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Monosomía</a:t>
            </a: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E69A82F2-469C-8718-748D-916BA9243E67}"/>
              </a:ext>
            </a:extLst>
          </p:cNvPr>
          <p:cNvSpPr txBox="1"/>
          <p:nvPr/>
        </p:nvSpPr>
        <p:spPr>
          <a:xfrm>
            <a:off x="8106068" y="5974822"/>
            <a:ext cx="129032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Trisomía</a:t>
            </a:r>
          </a:p>
        </p:txBody>
      </p:sp>
      <p:sp>
        <p:nvSpPr>
          <p:cNvPr id="85" name="Abrir corchete 84">
            <a:extLst>
              <a:ext uri="{FF2B5EF4-FFF2-40B4-BE49-F238E27FC236}">
                <a16:creationId xmlns:a16="http://schemas.microsoft.com/office/drawing/2014/main" id="{0C826F17-2D7F-31E9-298C-8AD10D2919F8}"/>
              </a:ext>
            </a:extLst>
          </p:cNvPr>
          <p:cNvSpPr/>
          <p:nvPr/>
        </p:nvSpPr>
        <p:spPr>
          <a:xfrm rot="16200000">
            <a:off x="7145505" y="4977857"/>
            <a:ext cx="193958" cy="161135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Abrir corchete 85">
            <a:extLst>
              <a:ext uri="{FF2B5EF4-FFF2-40B4-BE49-F238E27FC236}">
                <a16:creationId xmlns:a16="http://schemas.microsoft.com/office/drawing/2014/main" id="{A591E80A-F3CA-0126-4564-82C794D3FC5D}"/>
              </a:ext>
            </a:extLst>
          </p:cNvPr>
          <p:cNvSpPr/>
          <p:nvPr/>
        </p:nvSpPr>
        <p:spPr>
          <a:xfrm rot="16200000">
            <a:off x="5128992" y="4949979"/>
            <a:ext cx="175372" cy="1629935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87" name="Conector recto de flecha 86">
            <a:extLst>
              <a:ext uri="{FF2B5EF4-FFF2-40B4-BE49-F238E27FC236}">
                <a16:creationId xmlns:a16="http://schemas.microsoft.com/office/drawing/2014/main" id="{B9B565A6-C285-DC3F-5E53-6ADAC104AAF8}"/>
              </a:ext>
            </a:extLst>
          </p:cNvPr>
          <p:cNvCxnSpPr/>
          <p:nvPr/>
        </p:nvCxnSpPr>
        <p:spPr>
          <a:xfrm flipH="1">
            <a:off x="8688195" y="5478501"/>
            <a:ext cx="5575" cy="4869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de flecha 87">
            <a:extLst>
              <a:ext uri="{FF2B5EF4-FFF2-40B4-BE49-F238E27FC236}">
                <a16:creationId xmlns:a16="http://schemas.microsoft.com/office/drawing/2014/main" id="{74EF142D-F8F4-309D-0D61-E29C31D5FD24}"/>
              </a:ext>
            </a:extLst>
          </p:cNvPr>
          <p:cNvCxnSpPr>
            <a:cxnSpLocks/>
          </p:cNvCxnSpPr>
          <p:nvPr/>
        </p:nvCxnSpPr>
        <p:spPr>
          <a:xfrm flipH="1">
            <a:off x="9654633" y="5487793"/>
            <a:ext cx="5575" cy="4869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CuadroTexto 88">
            <a:extLst>
              <a:ext uri="{FF2B5EF4-FFF2-40B4-BE49-F238E27FC236}">
                <a16:creationId xmlns:a16="http://schemas.microsoft.com/office/drawing/2014/main" id="{181D41CA-D19A-9A76-2754-6EB98D418902}"/>
              </a:ext>
            </a:extLst>
          </p:cNvPr>
          <p:cNvSpPr txBox="1"/>
          <p:nvPr/>
        </p:nvSpPr>
        <p:spPr>
          <a:xfrm>
            <a:off x="30728" y="5761091"/>
            <a:ext cx="129032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Posibles cigotos:</a:t>
            </a:r>
          </a:p>
        </p:txBody>
      </p:sp>
    </p:spTree>
    <p:extLst>
      <p:ext uri="{BB962C8B-B14F-4D97-AF65-F5344CB8AC3E}">
        <p14:creationId xmlns:p14="http://schemas.microsoft.com/office/powerpoint/2010/main" val="10920487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882</Words>
  <Application>Microsoft Office PowerPoint</Application>
  <PresentationFormat>Panorámica</PresentationFormat>
  <Paragraphs>113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Courier New</vt:lpstr>
      <vt:lpstr>Courier New,monospace</vt:lpstr>
      <vt:lpstr>Wingdings</vt:lpstr>
      <vt:lpstr>Tema de Office</vt:lpstr>
      <vt:lpstr>Anomalías cromosómicas</vt:lpstr>
      <vt:lpstr>Introducción</vt:lpstr>
      <vt:lpstr>Presentación de PowerPoint</vt:lpstr>
      <vt:lpstr>Presentación de PowerPoint</vt:lpstr>
      <vt:lpstr>Meiosis</vt:lpstr>
      <vt:lpstr>Meiosis I</vt:lpstr>
      <vt:lpstr>Meiosis II</vt:lpstr>
      <vt:lpstr>Meiosis</vt:lpstr>
      <vt:lpstr>No-disyunción en meiosis I vs meiosis II</vt:lpstr>
      <vt:lpstr>Anomalías cromosómicas</vt:lpstr>
      <vt:lpstr>¿Qué es el mosaicismo?</vt:lpstr>
      <vt:lpstr>Anomalías en la estructura de los cromosomas</vt:lpstr>
      <vt:lpstr>Presentación de PowerPoint</vt:lpstr>
      <vt:lpstr>Traslocaciones recíprocas</vt:lpstr>
      <vt:lpstr>Traslocaciones robertsonianas</vt:lpstr>
      <vt:lpstr>Impronta genómica y disomía uniparental</vt:lpstr>
      <vt:lpstr>Caso clínico</vt:lpstr>
      <vt:lpstr>¿Traslocación robertsoniana 15-Y?</vt:lpstr>
      <vt:lpstr>Pruebas y resultados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Sara Martín</cp:lastModifiedBy>
  <cp:revision>777</cp:revision>
  <dcterms:created xsi:type="dcterms:W3CDTF">2024-10-01T15:31:24Z</dcterms:created>
  <dcterms:modified xsi:type="dcterms:W3CDTF">2024-10-09T17:48:25Z</dcterms:modified>
</cp:coreProperties>
</file>